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22" r:id="rId6"/>
    <p:sldMasterId id="2147483734" r:id="rId7"/>
    <p:sldMasterId id="2147483758" r:id="rId8"/>
  </p:sldMasterIdLst>
  <p:sldIdLst>
    <p:sldId id="259" r:id="rId9"/>
    <p:sldId id="258" r:id="rId10"/>
    <p:sldId id="262" r:id="rId11"/>
    <p:sldId id="265" r:id="rId12"/>
    <p:sldId id="274" r:id="rId13"/>
    <p:sldId id="264" r:id="rId14"/>
    <p:sldId id="263" r:id="rId15"/>
    <p:sldId id="261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94" y="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5A319-085C-4151-8CDA-87035681DBD0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321F2-DB39-4321-82C1-664402C8C3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4632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5A319-085C-4151-8CDA-87035681DBD0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321F2-DB39-4321-82C1-664402C8C3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7800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5A319-085C-4151-8CDA-87035681DBD0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321F2-DB39-4321-82C1-664402C8C3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0942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892B13-5525-4344-B822-4BF280C4778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6604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BA3564-CA48-4D91-9168-B00516CD927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1770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2650ED-F214-4045-9439-585E3497396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5250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3F30A9-9227-435A-A158-8D77CE6E223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8922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442BD0-9563-43C5-B1A1-3121CD8DB17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69440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5E8178-1979-434C-A9F5-D8AD66B3FC6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75781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D55949-C446-48EC-B1F9-D17DD787836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41875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FC4E54-DCC8-4DEA-A844-6184F1EDDE8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0415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5A319-085C-4151-8CDA-87035681DBD0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321F2-DB39-4321-82C1-664402C8C3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80749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957954-434F-43AE-841F-891EDBC6060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5968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9F8D66-F12B-4374-B322-1BF67924087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26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2D7A44-208A-4AB6-9647-078C35AE56A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912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BFEAA-A6D6-417A-B47E-36A1C308A46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67064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27EFB-F2ED-4AF7-8B4A-BE5F00D0481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54685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8F4DE-FD05-4980-9106-5144EBA7CE3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11147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4A86F-2101-4BF6-81AD-3A236F45A3D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04242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DA73E-1B2B-4729-B542-FECB8B4BC8A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92367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ECCF0-F02C-45DB-9405-5B07BAB1A39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63109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DA0DB-343B-4458-9F19-8D997E59764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0589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5A319-085C-4151-8CDA-87035681DBD0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321F2-DB39-4321-82C1-664402C8C3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10264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53E19-408E-4130-AC57-2EEBB7DC19C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90586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B11BB-C206-43EE-BE41-7C0E1E79C25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96237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AAD82-7B28-4FE3-82E4-BEBECA9EC8A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04743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7CAAD-CF81-444F-85BA-B4335C47ADB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91217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BFEAA-A6D6-417A-B47E-36A1C308A46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84261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27EFB-F2ED-4AF7-8B4A-BE5F00D0481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44576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8F4DE-FD05-4980-9106-5144EBA7CE3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60465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4A86F-2101-4BF6-81AD-3A236F45A3D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97491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DA73E-1B2B-4729-B542-FECB8B4BC8A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74278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ECCF0-F02C-45DB-9405-5B07BAB1A39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322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5A319-085C-4151-8CDA-87035681DBD0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321F2-DB39-4321-82C1-664402C8C3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9531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DA0DB-343B-4458-9F19-8D997E59764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69652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53E19-408E-4130-AC57-2EEBB7DC19C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92185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B11BB-C206-43EE-BE41-7C0E1E79C25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58388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AAD82-7B28-4FE3-82E4-BEBECA9EC8A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21700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7CAAD-CF81-444F-85BA-B4335C47ADB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51916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0197B9-3820-46FD-A900-3C35CAD9441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97748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E7104-0843-4527-9F8D-7E442D1CE81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96893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4EEB92-F080-4725-BF26-A1372083547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55605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E73DDD-A1E0-4749-9C85-A5EDC0B2F3D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48850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D6B13E-6504-43EA-BFD8-DCABBD8A2EB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690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5A319-085C-4151-8CDA-87035681DBD0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321F2-DB39-4321-82C1-664402C8C3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98796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4BD9B5-E53C-4FBF-815B-B717E0E67B8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06780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DA4B65-20F8-4E37-909D-86B03BFC9D5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42991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C4C77F-3918-46EA-88CF-DE5B672DB63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34325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36B99E-7969-4884-954B-E1989BE8F38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41616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C729E9-B449-44B9-9B4D-11AE0B3AECD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73134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0A7383-27D3-405B-8988-A9D8AB6334F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64911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AE28BB4-EA14-4013-84D5-722135A8514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15860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07259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89292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2901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5A319-085C-4151-8CDA-87035681DBD0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321F2-DB39-4321-82C1-664402C8C3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583834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279787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768351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952821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93359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18916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235808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240535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481082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76DBB9-9D26-4A4C-991F-3ED8E1CA229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370818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52C986-BB10-4D5B-93D3-5421AB6E51C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8068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5A319-085C-4151-8CDA-87035681DBD0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321F2-DB39-4321-82C1-664402C8C3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16799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FB1E1F-EE99-41BA-BFE0-F8D7DC9050B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945170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03F1AD-FB26-4C2F-88AD-C4EB116F396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595044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5B7F5F-5B0D-4749-8747-B185632D535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680799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3C79AB-2175-4047-B843-6BBABBAFC08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432470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D3B5A6-4492-4DCE-84CC-BF0A3C943B1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594877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4A5254-72EC-460C-AE5B-08762C63695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327508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6A1F14-26D1-47AC-8D5C-94153649269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477942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76988B-985A-4E77-AA1B-846B5636107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214989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A12FE7-72EE-4587-9FD2-60F8D26F446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635797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0197B9-3820-46FD-A900-3C35CAD9441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9400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5A319-085C-4151-8CDA-87035681DBD0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321F2-DB39-4321-82C1-664402C8C3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238622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E7104-0843-4527-9F8D-7E442D1CE81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53490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4EEB92-F080-4725-BF26-A1372083547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054079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E73DDD-A1E0-4749-9C85-A5EDC0B2F3D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871647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D6B13E-6504-43EA-BFD8-DCABBD8A2EB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373157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4BD9B5-E53C-4FBF-815B-B717E0E67B8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158274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DA4B65-20F8-4E37-909D-86B03BFC9D5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851479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C4C77F-3918-46EA-88CF-DE5B672DB63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558306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36B99E-7969-4884-954B-E1989BE8F38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019707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C729E9-B449-44B9-9B4D-11AE0B3AECD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007433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0A7383-27D3-405B-8988-A9D8AB6334F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5927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5A319-085C-4151-8CDA-87035681DBD0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321F2-DB39-4321-82C1-664402C8C3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524051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AE28BB4-EA14-4013-84D5-722135A8514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7338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5A319-085C-4151-8CDA-87035681DBD0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321F2-DB39-4321-82C1-664402C8C3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3834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4D7884F-AC4A-4361-88F2-67942ED6A081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7623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53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9B7DCA-0044-4DB5-A0FA-A1DFD7280D67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6083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53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9B7DCA-0044-4DB5-A0FA-A1DFD7280D67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8926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F1B8C423-3CE8-4069-97A4-339D62A53C8B}" type="slidenum">
              <a:rPr lang="ru-RU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0005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2529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35410F3-C362-42A6-B51C-33FCB6C2EE7B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3327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F1B8C423-3CE8-4069-97A4-339D62A53C8B}" type="slidenum">
              <a:rPr lang="ru-RU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5415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hyperlink" Target="http://www.helicobakter.ru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imgdb.ru/view.php?i=tk87m9mk_39128" TargetMode="Externa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hyperlink" Target="http://www.biovisible.com/images/images/Bacillus%20subtilis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SC0815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88650" cy="809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6695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лег\Pictures\Хелиобактор пилор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8136" y="1340768"/>
            <a:ext cx="3166492" cy="316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Олег\Pictures\Язва желудка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78017"/>
            <a:ext cx="485775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Олег\Pictures\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5012698"/>
            <a:ext cx="2260751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Олег\Pictures\1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934056"/>
            <a:ext cx="2160240" cy="187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Олег\Pictures\1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012698"/>
            <a:ext cx="2397050" cy="18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399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Helicobacter </a:t>
            </a:r>
            <a:r>
              <a:rPr lang="en-US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pilori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бактерия вызывающая гастрит и язву желудка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суспензия ледяных водорослей уничтожает бактерию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(фотографии бактерий и их воздействие на пищеварительную систему с сайта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www.helicobakter.ru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заодно и уничтожает остальную микрофлору , которую можно заселить отдельно , восстановив баланс в работе пищеварительной системы.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132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Рогоз - ВАлери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"/>
            <a:ext cx="8280400" cy="70104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745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6" name="Picture 4" descr="Водяная сеточка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19100" y="-1433513"/>
            <a:ext cx="9982200" cy="972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403350" y="6092825"/>
            <a:ext cx="66976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000" smtClean="0">
                <a:solidFill>
                  <a:srgbClr val="000000"/>
                </a:solidFill>
              </a:rPr>
              <a:t>Контрольный «посев» латентных стадий из просеянной мульчи Рагоза узколистного показал хорошую «всхожесть» материала </a:t>
            </a:r>
          </a:p>
        </p:txBody>
      </p:sp>
    </p:spTree>
    <p:extLst>
      <p:ext uri="{BB962C8B-B14F-4D97-AF65-F5344CB8AC3E}">
        <p14:creationId xmlns:p14="http://schemas.microsoft.com/office/powerpoint/2010/main" xmlns="" val="112292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2" descr="DSC0179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4813"/>
            <a:ext cx="571500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2035" name="Rectangle 3"/>
          <p:cNvSpPr>
            <a:spLocks noChangeArrowheads="1"/>
          </p:cNvSpPr>
          <p:nvPr/>
        </p:nvSpPr>
        <p:spPr bwMode="auto">
          <a:xfrm>
            <a:off x="0" y="1441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ru-RU" sz="2000" smtClean="0">
              <a:solidFill>
                <a:srgbClr val="000000"/>
              </a:solidFill>
            </a:endParaRPr>
          </a:p>
        </p:txBody>
      </p:sp>
      <p:sp>
        <p:nvSpPr>
          <p:cNvPr id="172036" name="Rectangle 4"/>
          <p:cNvSpPr>
            <a:spLocks noChangeArrowheads="1"/>
          </p:cNvSpPr>
          <p:nvPr/>
        </p:nvSpPr>
        <p:spPr bwMode="auto">
          <a:xfrm>
            <a:off x="0" y="3394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172037" name="Picture 5" descr="DSC0180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2708275"/>
            <a:ext cx="5791200" cy="202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2038" name="Rectangle 6"/>
          <p:cNvSpPr>
            <a:spLocks noChangeArrowheads="1"/>
          </p:cNvSpPr>
          <p:nvPr/>
        </p:nvSpPr>
        <p:spPr bwMode="auto">
          <a:xfrm>
            <a:off x="4859338" y="53736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72039" name="Line 7"/>
          <p:cNvSpPr>
            <a:spLocks noChangeShapeType="1"/>
          </p:cNvSpPr>
          <p:nvPr/>
        </p:nvSpPr>
        <p:spPr bwMode="auto">
          <a:xfrm>
            <a:off x="2987675" y="1773238"/>
            <a:ext cx="0" cy="1371600"/>
          </a:xfrm>
          <a:prstGeom prst="line">
            <a:avLst/>
          </a:prstGeom>
          <a:noFill/>
          <a:ln w="63500">
            <a:solidFill>
              <a:srgbClr val="99330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ru-RU" sz="2000" smtClean="0">
              <a:solidFill>
                <a:srgbClr val="000000"/>
              </a:solidFill>
            </a:endParaRPr>
          </a:p>
        </p:txBody>
      </p:sp>
      <p:sp>
        <p:nvSpPr>
          <p:cNvPr id="172040" name="Text Box 8"/>
          <p:cNvSpPr txBox="1">
            <a:spLocks noChangeArrowheads="1"/>
          </p:cNvSpPr>
          <p:nvPr/>
        </p:nvSpPr>
        <p:spPr bwMode="auto">
          <a:xfrm>
            <a:off x="1042988" y="5013325"/>
            <a:ext cx="3757612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smtClean="0">
                <a:solidFill>
                  <a:srgbClr val="333399"/>
                </a:solidFill>
                <a:latin typeface="Times New Roman" pitchFamily="18" charset="0"/>
              </a:rPr>
              <a:t>Латентные стадии на поверхности воды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smtClean="0">
                <a:solidFill>
                  <a:srgbClr val="333399"/>
                </a:solidFill>
                <a:latin typeface="Times New Roman" pitchFamily="18" charset="0"/>
              </a:rPr>
              <a:t>р.Казанка (белые точки на фото сверху);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smtClean="0">
                <a:solidFill>
                  <a:srgbClr val="333399"/>
                </a:solidFill>
                <a:latin typeface="Times New Roman" pitchFamily="18" charset="0"/>
              </a:rPr>
              <a:t>волны и ветер выбрасывают их на берег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smtClean="0">
                <a:solidFill>
                  <a:srgbClr val="333399"/>
                </a:solidFill>
                <a:latin typeface="Times New Roman" pitchFamily="18" charset="0"/>
              </a:rPr>
              <a:t>(темная полоса на фото внизу)</a:t>
            </a:r>
          </a:p>
        </p:txBody>
      </p:sp>
      <p:pic>
        <p:nvPicPr>
          <p:cNvPr id="172041" name="Picture 9" descr="c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04813"/>
            <a:ext cx="1981200" cy="525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2042" name="Text Box 10"/>
          <p:cNvSpPr txBox="1">
            <a:spLocks noChangeArrowheads="1"/>
          </p:cNvSpPr>
          <p:nvPr/>
        </p:nvSpPr>
        <p:spPr bwMode="auto">
          <a:xfrm>
            <a:off x="4935538" y="5805488"/>
            <a:ext cx="420846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smtClean="0">
                <a:solidFill>
                  <a:srgbClr val="333399"/>
                </a:solidFill>
                <a:latin typeface="Times New Roman" pitchFamily="18" charset="0"/>
              </a:rPr>
              <a:t>Фрагмент «Атласа-определителя покоящихся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smtClean="0">
                <a:solidFill>
                  <a:srgbClr val="333399"/>
                </a:solidFill>
                <a:latin typeface="Times New Roman" pitchFamily="18" charset="0"/>
              </a:rPr>
              <a:t>стадий гидробионтов Татарстана»</a:t>
            </a:r>
          </a:p>
        </p:txBody>
      </p:sp>
    </p:spTree>
    <p:extLst>
      <p:ext uri="{BB962C8B-B14F-4D97-AF65-F5344CB8AC3E}">
        <p14:creationId xmlns:p14="http://schemas.microsoft.com/office/powerpoint/2010/main" xmlns="" val="179057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14350" cy="1143000"/>
          </a:xfrm>
        </p:spPr>
        <p:txBody>
          <a:bodyPr/>
          <a:lstStyle/>
          <a:p>
            <a:endParaRPr lang="ru-RU" sz="6000">
              <a:solidFill>
                <a:srgbClr val="CC3399"/>
              </a:solidFill>
            </a:endParaRPr>
          </a:p>
        </p:txBody>
      </p:sp>
      <p:pic>
        <p:nvPicPr>
          <p:cNvPr id="174083" name="Picture 3" descr="Рисунок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084" name="Picture 4" descr="Critter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97100" y="3716338"/>
            <a:ext cx="8785225" cy="395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2389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8964613" cy="1511300"/>
          </a:xfrm>
        </p:spPr>
        <p:txBody>
          <a:bodyPr/>
          <a:lstStyle/>
          <a:p>
            <a:pPr eaLnBrk="1" hangingPunct="1"/>
            <a:r>
              <a:rPr lang="ru-RU" sz="2400" smtClean="0"/>
              <a:t>Эксперимент №</a:t>
            </a:r>
            <a:r>
              <a:rPr lang="en-US" sz="2400" smtClean="0"/>
              <a:t>2</a:t>
            </a: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>Визуальное сравнение воды в банках с добавлением нефти</a:t>
            </a:r>
            <a:r>
              <a:rPr lang="en-US" sz="2400" smtClean="0"/>
              <a:t>:</a:t>
            </a:r>
            <a:r>
              <a:rPr lang="ru-RU" sz="2400" smtClean="0"/>
              <a:t>А) с добавлением перетертого рогоза и спор</a:t>
            </a:r>
            <a:r>
              <a:rPr lang="en-US" sz="2400" smtClean="0"/>
              <a:t> </a:t>
            </a:r>
            <a:r>
              <a:rPr lang="ru-RU" sz="2400" smtClean="0"/>
              <a:t> микроорганизмов </a:t>
            </a:r>
            <a:r>
              <a:rPr lang="en-US" sz="2400" smtClean="0"/>
              <a:t>-</a:t>
            </a:r>
            <a:r>
              <a:rPr lang="ru-RU" sz="2400" smtClean="0"/>
              <a:t>«материал»  и  Б) с добавлением стерильных спор микроорганизмов - «материал» </a:t>
            </a:r>
          </a:p>
        </p:txBody>
      </p:sp>
      <p:pic>
        <p:nvPicPr>
          <p:cNvPr id="7171" name="Picture 6" descr="Ба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205038"/>
            <a:ext cx="6696075" cy="441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3419475" y="3789363"/>
            <a:ext cx="5048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2800" b="1" smtClean="0">
                <a:solidFill>
                  <a:srgbClr val="FFFFFF"/>
                </a:solidFill>
                <a:latin typeface="Tahoma" pitchFamily="34" charset="0"/>
              </a:rPr>
              <a:t>А</a:t>
            </a:r>
          </a:p>
        </p:txBody>
      </p:sp>
      <p:sp>
        <p:nvSpPr>
          <p:cNvPr id="7173" name="Text Box 9"/>
          <p:cNvSpPr txBox="1">
            <a:spLocks noChangeArrowheads="1"/>
          </p:cNvSpPr>
          <p:nvPr/>
        </p:nvSpPr>
        <p:spPr bwMode="auto">
          <a:xfrm>
            <a:off x="6011863" y="3789363"/>
            <a:ext cx="43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2800" b="1" smtClean="0">
                <a:solidFill>
                  <a:srgbClr val="FFFFFF"/>
                </a:solidFill>
                <a:latin typeface="Tahoma" pitchFamily="34" charset="0"/>
              </a:rPr>
              <a:t>Б</a:t>
            </a:r>
          </a:p>
        </p:txBody>
      </p:sp>
    </p:spTree>
    <p:extLst>
      <p:ext uri="{BB962C8B-B14F-4D97-AF65-F5344CB8AC3E}">
        <p14:creationId xmlns:p14="http://schemas.microsoft.com/office/powerpoint/2010/main" xmlns="" val="9065440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842486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7847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Users\Олег\Desktop\DSC085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763" y="-151310"/>
            <a:ext cx="9153526" cy="732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476672"/>
            <a:ext cx="6984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</a:rPr>
              <a:t>«Летний вариант» поддержания культуры водорослей.</a:t>
            </a:r>
          </a:p>
          <a:p>
            <a:r>
              <a:rPr lang="ru-RU" sz="2000" b="1" dirty="0" smtClean="0">
                <a:solidFill>
                  <a:prstClr val="black"/>
                </a:solidFill>
              </a:rPr>
              <a:t>Аквариумные рыбки в количестве </a:t>
            </a:r>
            <a:r>
              <a:rPr lang="en-US" sz="2000" b="1" dirty="0" smtClean="0">
                <a:solidFill>
                  <a:prstClr val="black"/>
                </a:solidFill>
              </a:rPr>
              <a:t>3</a:t>
            </a:r>
            <a:r>
              <a:rPr lang="ru-RU" sz="2000" b="1" dirty="0" smtClean="0">
                <a:solidFill>
                  <a:prstClr val="black"/>
                </a:solidFill>
              </a:rPr>
              <a:t>и-на 2 литра – подходящая пропорция для поддержания культуры водорослей. </a:t>
            </a:r>
            <a:endParaRPr lang="ru-RU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903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53752"/>
            <a:ext cx="8474620" cy="1143000"/>
          </a:xfrm>
        </p:spPr>
        <p:txBody>
          <a:bodyPr/>
          <a:lstStyle/>
          <a:p>
            <a:pPr algn="l"/>
            <a:r>
              <a:rPr lang="ru-RU" sz="2400" dirty="0" smtClean="0"/>
              <a:t>Воздействие суспензии зеленых водорослей снижает численность патогенных бактерий в те или иные разы</a:t>
            </a:r>
            <a:endParaRPr lang="ru-RU" sz="2400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12304"/>
            <a:ext cx="8229600" cy="4342433"/>
          </a:xfrm>
        </p:spPr>
        <p:txBody>
          <a:bodyPr/>
          <a:lstStyle/>
          <a:p>
            <a:pPr>
              <a:buFontTx/>
              <a:buNone/>
            </a:pPr>
            <a:r>
              <a:rPr lang="ru-RU" dirty="0" smtClean="0"/>
              <a:t> </a:t>
            </a:r>
            <a:r>
              <a:rPr lang="ru-RU" sz="2000" dirty="0" smtClean="0"/>
              <a:t>Синегнойная палочка   Сенная палочка        Кишечная палочка                             </a:t>
            </a:r>
          </a:p>
          <a:p>
            <a:pPr>
              <a:buFontTx/>
              <a:buNone/>
            </a:pPr>
            <a:r>
              <a:rPr lang="ru-RU" sz="2000" dirty="0" smtClean="0"/>
              <a:t>         </a:t>
            </a:r>
            <a:endParaRPr lang="ru-RU" sz="2000" dirty="0"/>
          </a:p>
        </p:txBody>
      </p:sp>
      <p:pic>
        <p:nvPicPr>
          <p:cNvPr id="43013" name="Picture 5" descr="-5-bmp_tk87m9m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404" y="2708920"/>
            <a:ext cx="2519362" cy="2879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015" name="Picture 7" descr="Картинка 24 из 2534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0349" y="2708920"/>
            <a:ext cx="2386013" cy="2736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017" name="Picture 9" descr="i?id=332595102-23-7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695178"/>
            <a:ext cx="2305050" cy="2808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3019" name="Line 11"/>
          <p:cNvSpPr>
            <a:spLocks noChangeShapeType="1"/>
          </p:cNvSpPr>
          <p:nvPr/>
        </p:nvSpPr>
        <p:spPr bwMode="auto">
          <a:xfrm>
            <a:off x="1908175" y="5373688"/>
            <a:ext cx="0" cy="115093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200" smtClean="0">
              <a:solidFill>
                <a:srgbClr val="000000"/>
              </a:solidFill>
            </a:endParaRPr>
          </a:p>
        </p:txBody>
      </p:sp>
      <p:sp>
        <p:nvSpPr>
          <p:cNvPr id="43020" name="Line 12"/>
          <p:cNvSpPr>
            <a:spLocks noChangeShapeType="1"/>
          </p:cNvSpPr>
          <p:nvPr/>
        </p:nvSpPr>
        <p:spPr bwMode="auto">
          <a:xfrm>
            <a:off x="4427538" y="5300663"/>
            <a:ext cx="0" cy="11525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200" smtClean="0">
              <a:solidFill>
                <a:srgbClr val="000000"/>
              </a:solidFill>
            </a:endParaRPr>
          </a:p>
        </p:txBody>
      </p:sp>
      <p:sp>
        <p:nvSpPr>
          <p:cNvPr id="43021" name="Line 13"/>
          <p:cNvSpPr>
            <a:spLocks noChangeShapeType="1"/>
          </p:cNvSpPr>
          <p:nvPr/>
        </p:nvSpPr>
        <p:spPr bwMode="auto">
          <a:xfrm>
            <a:off x="7308850" y="5300663"/>
            <a:ext cx="0" cy="11525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200" smtClean="0">
              <a:solidFill>
                <a:srgbClr val="000000"/>
              </a:solidFill>
            </a:endParaRPr>
          </a:p>
        </p:txBody>
      </p:sp>
      <p:sp>
        <p:nvSpPr>
          <p:cNvPr id="43022" name="Text Box 14"/>
          <p:cNvSpPr txBox="1">
            <a:spLocks noChangeArrowheads="1"/>
          </p:cNvSpPr>
          <p:nvPr/>
        </p:nvSpPr>
        <p:spPr bwMode="auto">
          <a:xfrm>
            <a:off x="1258888" y="6524625"/>
            <a:ext cx="15128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3023" name="Text Box 15"/>
          <p:cNvSpPr txBox="1">
            <a:spLocks noChangeArrowheads="1"/>
          </p:cNvSpPr>
          <p:nvPr/>
        </p:nvSpPr>
        <p:spPr bwMode="auto">
          <a:xfrm>
            <a:off x="1042988" y="6491288"/>
            <a:ext cx="2016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mtClean="0">
                <a:solidFill>
                  <a:srgbClr val="000000"/>
                </a:solidFill>
              </a:rPr>
              <a:t>В 15000 раз</a:t>
            </a:r>
          </a:p>
        </p:txBody>
      </p:sp>
      <p:sp>
        <p:nvSpPr>
          <p:cNvPr id="43024" name="Text Box 16"/>
          <p:cNvSpPr txBox="1">
            <a:spLocks noChangeArrowheads="1"/>
          </p:cNvSpPr>
          <p:nvPr/>
        </p:nvSpPr>
        <p:spPr bwMode="auto">
          <a:xfrm>
            <a:off x="6372225" y="6524625"/>
            <a:ext cx="22320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mtClean="0">
                <a:solidFill>
                  <a:srgbClr val="000000"/>
                </a:solidFill>
              </a:rPr>
              <a:t>В 640000 раз</a:t>
            </a:r>
          </a:p>
        </p:txBody>
      </p:sp>
      <p:sp>
        <p:nvSpPr>
          <p:cNvPr id="43025" name="Text Box 17"/>
          <p:cNvSpPr txBox="1">
            <a:spLocks noChangeArrowheads="1"/>
          </p:cNvSpPr>
          <p:nvPr/>
        </p:nvSpPr>
        <p:spPr bwMode="auto">
          <a:xfrm>
            <a:off x="3851275" y="6491288"/>
            <a:ext cx="15843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mtClean="0">
                <a:solidFill>
                  <a:srgbClr val="000000"/>
                </a:solidFill>
              </a:rPr>
              <a:t>В 10 раз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1196752"/>
            <a:ext cx="87484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0000"/>
                </a:solidFill>
              </a:rPr>
              <a:t>Все три фотографии  взяты из Интернета –  сам эксперимент  проводился лично завидущей  лабораторией к.б.н. микробиологии ИОФХ им. Арбузова Волошиной Александрой Дмитриевной на базе НИИ.</a:t>
            </a:r>
            <a:endParaRPr lang="ru-RU" sz="1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102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186</Words>
  <Application>Microsoft Office PowerPoint</Application>
  <PresentationFormat>Экран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Тема Office</vt:lpstr>
      <vt:lpstr>Оформление по умолчанию</vt:lpstr>
      <vt:lpstr>1_Оформление по умолчанию</vt:lpstr>
      <vt:lpstr>2_Оформление по умолчанию</vt:lpstr>
      <vt:lpstr>3_Оформление по умолчанию</vt:lpstr>
      <vt:lpstr>1_Тема Office</vt:lpstr>
      <vt:lpstr>6_Оформление по умолчанию</vt:lpstr>
      <vt:lpstr>5_Оформление по умолчанию</vt:lpstr>
      <vt:lpstr>Слайд 1</vt:lpstr>
      <vt:lpstr>Слайд 2</vt:lpstr>
      <vt:lpstr>Слайд 3</vt:lpstr>
      <vt:lpstr>Слайд 4</vt:lpstr>
      <vt:lpstr>Слайд 5</vt:lpstr>
      <vt:lpstr>Эксперимент №2 Визуальное сравнение воды в банках с добавлением нефти:А) с добавлением перетертого рогоза и спор  микроорганизмов -«материал»  и  Б) с добавлением стерильных спор микроорганизмов - «материал» </vt:lpstr>
      <vt:lpstr>Слайд 7</vt:lpstr>
      <vt:lpstr>Слайд 8</vt:lpstr>
      <vt:lpstr>Воздействие суспензии зеленых водорослей снижает численность патогенных бактерий в те или иные разы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pcvl</cp:lastModifiedBy>
  <cp:revision>16</cp:revision>
  <dcterms:created xsi:type="dcterms:W3CDTF">2014-01-14T09:42:57Z</dcterms:created>
  <dcterms:modified xsi:type="dcterms:W3CDTF">2014-05-21T12:39:15Z</dcterms:modified>
</cp:coreProperties>
</file>